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</p:sldMasterIdLst>
  <p:notesMasterIdLst>
    <p:notesMasterId r:id="rId19"/>
  </p:notesMasterIdLst>
  <p:sldIdLst>
    <p:sldId id="256" r:id="rId13"/>
    <p:sldId id="257" r:id="rId14"/>
    <p:sldId id="258" r:id="rId15"/>
    <p:sldId id="259" r:id="rId16"/>
    <p:sldId id="260" r:id="rId17"/>
    <p:sldId id="261" r:id="rId18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5pPr>
    <a:lvl6pPr marL="2286000" algn="l" defTabSz="914400" rtl="0" eaLnBrk="1" latinLnBrk="0" hangingPunct="1"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6pPr>
    <a:lvl7pPr marL="2743200" algn="l" defTabSz="914400" rtl="0" eaLnBrk="1" latinLnBrk="0" hangingPunct="1"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7pPr>
    <a:lvl8pPr marL="3200400" algn="l" defTabSz="914400" rtl="0" eaLnBrk="1" latinLnBrk="0" hangingPunct="1"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8pPr>
    <a:lvl9pPr marL="3657600" algn="l" defTabSz="914400" rtl="0" eaLnBrk="1" latinLnBrk="0" hangingPunct="1">
      <a:defRPr sz="4200" kern="1200">
        <a:solidFill>
          <a:srgbClr val="FFFFFF"/>
        </a:solidFill>
        <a:latin typeface="Chalkboard" charset="0"/>
        <a:ea typeface="ヒラギノ角ゴ ProN W3" charset="0"/>
        <a:cs typeface="ヒラギノ角ゴ ProN W3" charset="0"/>
        <a:sym typeface="Chalkboard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392" y="-9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4763C-F27C-490C-9DC3-7676055CA765}" type="datetimeFigureOut">
              <a:rPr lang="it-IT" smtClean="0"/>
              <a:t>21/08/2013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24B1F-9901-480B-944B-ABEC20AE3411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4B1F-9901-480B-944B-ABEC20AE3411}" type="slidenum">
              <a:rPr lang="it-IT" smtClean="0"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4B1F-9901-480B-944B-ABEC20AE3411}" type="slidenum">
              <a:rPr lang="it-IT" smtClean="0"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4B1F-9901-480B-944B-ABEC20AE3411}" type="slidenum">
              <a:rPr lang="it-IT" smtClean="0"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4B1F-9901-480B-944B-ABEC20AE3411}" type="slidenum">
              <a:rPr lang="it-IT" smtClean="0"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4B1F-9901-480B-944B-ABEC20AE3411}" type="slidenum">
              <a:rPr lang="it-IT" smtClean="0"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24B1F-9901-480B-944B-ABEC20AE3411}" type="slidenum">
              <a:rPr lang="it-IT" smtClean="0"/>
              <a:t>6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70000" y="2946400"/>
            <a:ext cx="247650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898900" y="2946400"/>
            <a:ext cx="247650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118600" y="2565400"/>
            <a:ext cx="2616200" cy="41021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70000" y="2565400"/>
            <a:ext cx="7696200" cy="41021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118600" y="203200"/>
            <a:ext cx="2616200" cy="848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70000" y="203200"/>
            <a:ext cx="7696200" cy="848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607300" y="2946400"/>
            <a:ext cx="198755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9747250" y="2946400"/>
            <a:ext cx="198755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118600" y="203200"/>
            <a:ext cx="2616200" cy="848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70000" y="203200"/>
            <a:ext cx="7696200" cy="848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70000" y="1066800"/>
            <a:ext cx="5156200" cy="76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78600" y="1066800"/>
            <a:ext cx="5156200" cy="762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29627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2962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70000" y="2946400"/>
            <a:ext cx="515620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78600" y="2946400"/>
            <a:ext cx="515620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118600" y="203200"/>
            <a:ext cx="2616200" cy="848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70000" y="203200"/>
            <a:ext cx="7696200" cy="848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9183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9183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70000" y="5207000"/>
            <a:ext cx="5156200" cy="1460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78600" y="5207000"/>
            <a:ext cx="5156200" cy="1460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428163" y="2276475"/>
            <a:ext cx="2925762" cy="64357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8624888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96900" y="4940300"/>
            <a:ext cx="2940050" cy="304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689350" y="4940300"/>
            <a:ext cx="2940050" cy="304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121275" y="1790700"/>
            <a:ext cx="1508125" cy="6197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96900" y="1790700"/>
            <a:ext cx="4371975" cy="6197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428163" y="203200"/>
            <a:ext cx="2925762" cy="8509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203200"/>
            <a:ext cx="8624888" cy="8509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70000" y="2946400"/>
            <a:ext cx="247650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898900" y="2946400"/>
            <a:ext cx="247650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118600" y="203200"/>
            <a:ext cx="2616200" cy="848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70000" y="203200"/>
            <a:ext cx="7696200" cy="848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70000" y="2946400"/>
            <a:ext cx="515620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78600" y="2946400"/>
            <a:ext cx="5156200" cy="574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118600" y="203200"/>
            <a:ext cx="2616200" cy="8483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70000" y="203200"/>
            <a:ext cx="7696200" cy="8483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5207000"/>
            <a:ext cx="10464800" cy="1460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text styles</a:t>
            </a:r>
          </a:p>
          <a:p>
            <a:pPr lvl="1"/>
            <a:r>
              <a:rPr lang="en-US" smtClean="0">
                <a:sym typeface="Chalkboard" charset="0"/>
              </a:rPr>
              <a:t>Second level</a:t>
            </a:r>
          </a:p>
          <a:p>
            <a:pPr lvl="2"/>
            <a:r>
              <a:rPr lang="en-US" smtClean="0">
                <a:sym typeface="Chalkboard" charset="0"/>
              </a:rPr>
              <a:t>Third level</a:t>
            </a:r>
          </a:p>
          <a:p>
            <a:pPr lvl="3"/>
            <a:r>
              <a:rPr lang="en-US" smtClean="0">
                <a:sym typeface="Chalkboard" charset="0"/>
              </a:rPr>
              <a:t>Fourth level</a:t>
            </a:r>
          </a:p>
          <a:p>
            <a:pPr lvl="4"/>
            <a:r>
              <a:rPr lang="en-US" smtClean="0">
                <a:sym typeface="Chalkboard" charset="0"/>
              </a:rPr>
              <a:t>Fifth level</a:t>
            </a:r>
          </a:p>
        </p:txBody>
      </p:sp>
      <p:sp>
        <p:nvSpPr>
          <p:cNvPr id="1026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1270000" y="2565400"/>
            <a:ext cx="10464800" cy="254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03200"/>
            <a:ext cx="10464800" cy="254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  <p:sp>
        <p:nvSpPr>
          <p:cNvPr id="10242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946400"/>
            <a:ext cx="5105400" cy="574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text styles</a:t>
            </a:r>
          </a:p>
          <a:p>
            <a:pPr lvl="1"/>
            <a:r>
              <a:rPr lang="en-US" smtClean="0">
                <a:sym typeface="Chalkboard" charset="0"/>
              </a:rPr>
              <a:t>Second level</a:t>
            </a:r>
          </a:p>
          <a:p>
            <a:pPr lvl="2"/>
            <a:r>
              <a:rPr lang="en-US" smtClean="0">
                <a:sym typeface="Chalkboard" charset="0"/>
              </a:rPr>
              <a:t>Third level</a:t>
            </a:r>
          </a:p>
          <a:p>
            <a:pPr lvl="3"/>
            <a:r>
              <a:rPr lang="en-US" smtClean="0">
                <a:sym typeface="Chalkboard" charset="0"/>
              </a:rPr>
              <a:t>Fourth level</a:t>
            </a:r>
          </a:p>
          <a:p>
            <a:pPr lvl="4"/>
            <a:r>
              <a:rPr lang="en-US" smtClean="0">
                <a:sym typeface="Chalkboard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marL="812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marL="13589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marL="18923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marL="2463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marL="30480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35052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39624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44196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4876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03200"/>
            <a:ext cx="10464800" cy="254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  <p:sp>
        <p:nvSpPr>
          <p:cNvPr id="11266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7607300" y="2946400"/>
            <a:ext cx="4127500" cy="574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text styles</a:t>
            </a:r>
          </a:p>
          <a:p>
            <a:pPr lvl="1"/>
            <a:r>
              <a:rPr lang="en-US" smtClean="0">
                <a:sym typeface="Chalkboard" charset="0"/>
              </a:rPr>
              <a:t>Second level</a:t>
            </a:r>
          </a:p>
          <a:p>
            <a:pPr lvl="2"/>
            <a:r>
              <a:rPr lang="en-US" smtClean="0">
                <a:sym typeface="Chalkboard" charset="0"/>
              </a:rPr>
              <a:t>Third level</a:t>
            </a:r>
          </a:p>
          <a:p>
            <a:pPr lvl="3"/>
            <a:r>
              <a:rPr lang="en-US" smtClean="0">
                <a:sym typeface="Chalkboard" charset="0"/>
              </a:rPr>
              <a:t>Fourth level</a:t>
            </a:r>
          </a:p>
          <a:p>
            <a:pPr lvl="4"/>
            <a:r>
              <a:rPr lang="en-US" smtClean="0">
                <a:sym typeface="Chalkboard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marL="812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marL="13589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marL="18923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marL="2463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marL="30480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35052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39624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44196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4876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1066800"/>
            <a:ext cx="10464800" cy="762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text styles</a:t>
            </a:r>
          </a:p>
          <a:p>
            <a:pPr lvl="1"/>
            <a:r>
              <a:rPr lang="en-US" smtClean="0">
                <a:sym typeface="Chalkboard" charset="0"/>
              </a:rPr>
              <a:t>Second level</a:t>
            </a:r>
          </a:p>
          <a:p>
            <a:pPr lvl="2"/>
            <a:r>
              <a:rPr lang="en-US" smtClean="0">
                <a:sym typeface="Chalkboard" charset="0"/>
              </a:rPr>
              <a:t>Third level</a:t>
            </a:r>
          </a:p>
          <a:p>
            <a:pPr lvl="3"/>
            <a:r>
              <a:rPr lang="en-US" smtClean="0">
                <a:sym typeface="Chalkboard" charset="0"/>
              </a:rPr>
              <a:t>Fourth level</a:t>
            </a:r>
          </a:p>
          <a:p>
            <a:pPr lvl="4"/>
            <a:r>
              <a:rPr lang="en-US" smtClean="0">
                <a:sym typeface="Chalkboard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marL="8413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marL="13874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marL="19208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marL="24923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marL="30765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35337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39909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44481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4905375" indent="-434975" algn="l" rtl="0" fontAlgn="base">
        <a:spcBef>
          <a:spcPts val="6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03200"/>
            <a:ext cx="10464800" cy="254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  <p:sp>
        <p:nvSpPr>
          <p:cNvPr id="2050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946400"/>
            <a:ext cx="10464800" cy="574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text styles</a:t>
            </a:r>
          </a:p>
          <a:p>
            <a:pPr lvl="1"/>
            <a:r>
              <a:rPr lang="en-US" smtClean="0">
                <a:sym typeface="Chalkboard" charset="0"/>
              </a:rPr>
              <a:t>Second level</a:t>
            </a:r>
          </a:p>
          <a:p>
            <a:pPr lvl="2"/>
            <a:r>
              <a:rPr lang="en-US" smtClean="0">
                <a:sym typeface="Chalkboard" charset="0"/>
              </a:rPr>
              <a:t>Third level</a:t>
            </a:r>
          </a:p>
          <a:p>
            <a:pPr lvl="3"/>
            <a:r>
              <a:rPr lang="en-US" smtClean="0">
                <a:sym typeface="Chalkboard" charset="0"/>
              </a:rPr>
              <a:t>Fourth level</a:t>
            </a:r>
          </a:p>
          <a:p>
            <a:pPr lvl="4"/>
            <a:r>
              <a:rPr lang="en-US" smtClean="0">
                <a:sym typeface="Chalkboard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marL="8413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marL="13874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marL="19208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marL="24923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marL="30765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35337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39909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44481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49053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7366000"/>
            <a:ext cx="10464800" cy="1828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3606800"/>
            <a:ext cx="10464800" cy="254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596900" y="4940300"/>
            <a:ext cx="6032500" cy="304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text styles</a:t>
            </a:r>
          </a:p>
          <a:p>
            <a:pPr lvl="1"/>
            <a:r>
              <a:rPr lang="en-US" smtClean="0">
                <a:sym typeface="Chalkboard" charset="0"/>
              </a:rPr>
              <a:t>Second level</a:t>
            </a:r>
          </a:p>
          <a:p>
            <a:pPr lvl="2"/>
            <a:r>
              <a:rPr lang="en-US" smtClean="0">
                <a:sym typeface="Chalkboard" charset="0"/>
              </a:rPr>
              <a:t>Third level</a:t>
            </a:r>
          </a:p>
          <a:p>
            <a:pPr lvl="3"/>
            <a:r>
              <a:rPr lang="en-US" smtClean="0">
                <a:sym typeface="Chalkboard" charset="0"/>
              </a:rPr>
              <a:t>Fourth level</a:t>
            </a:r>
          </a:p>
          <a:p>
            <a:pPr lvl="4"/>
            <a:r>
              <a:rPr lang="en-US" smtClean="0">
                <a:sym typeface="Chalkboard" charset="0"/>
              </a:rPr>
              <a:t>Fifth level</a:t>
            </a:r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596900" y="1790700"/>
            <a:ext cx="6032500" cy="304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03200"/>
            <a:ext cx="10464800" cy="254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marL="8921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marL="14382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marL="19716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marL="25431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marL="31273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35845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40417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44989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49561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marL="8921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marL="14382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marL="19716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marL="25431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marL="31273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35845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40417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44989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4956175" indent="-434975" algn="l" rtl="0" fontAlgn="base">
        <a:spcBef>
          <a:spcPts val="3000"/>
        </a:spcBef>
        <a:spcAft>
          <a:spcPct val="0"/>
        </a:spcAft>
        <a:buSzPct val="66000"/>
        <a:buChar char="•"/>
        <a:defRPr sz="36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03200"/>
            <a:ext cx="10464800" cy="254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  <p:sp>
        <p:nvSpPr>
          <p:cNvPr id="8194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946400"/>
            <a:ext cx="5105400" cy="574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text styles</a:t>
            </a:r>
          </a:p>
          <a:p>
            <a:pPr lvl="1"/>
            <a:r>
              <a:rPr lang="en-US" smtClean="0">
                <a:sym typeface="Chalkboard" charset="0"/>
              </a:rPr>
              <a:t>Second level</a:t>
            </a:r>
          </a:p>
          <a:p>
            <a:pPr lvl="2"/>
            <a:r>
              <a:rPr lang="en-US" smtClean="0">
                <a:sym typeface="Chalkboard" charset="0"/>
              </a:rPr>
              <a:t>Third level</a:t>
            </a:r>
          </a:p>
          <a:p>
            <a:pPr lvl="3"/>
            <a:r>
              <a:rPr lang="en-US" smtClean="0">
                <a:sym typeface="Chalkboard" charset="0"/>
              </a:rPr>
              <a:t>Fourth level</a:t>
            </a:r>
          </a:p>
          <a:p>
            <a:pPr lvl="4"/>
            <a:r>
              <a:rPr lang="en-US" smtClean="0">
                <a:sym typeface="Chalkboard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marL="812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marL="13589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marL="18923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marL="2463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marL="30480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35052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39624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44196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4876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1270000" y="203200"/>
            <a:ext cx="10464800" cy="2540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title style</a:t>
            </a:r>
          </a:p>
        </p:txBody>
      </p:sp>
      <p:sp>
        <p:nvSpPr>
          <p:cNvPr id="9218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1270000" y="2946400"/>
            <a:ext cx="10464800" cy="574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halkboard" charset="0"/>
              </a:rPr>
              <a:t>Click to edit Master text styles</a:t>
            </a:r>
          </a:p>
          <a:p>
            <a:pPr lvl="1"/>
            <a:r>
              <a:rPr lang="en-US" smtClean="0">
                <a:sym typeface="Chalkboard" charset="0"/>
              </a:rPr>
              <a:t>Second level</a:t>
            </a:r>
          </a:p>
          <a:p>
            <a:pPr lvl="2"/>
            <a:r>
              <a:rPr lang="en-US" smtClean="0">
                <a:sym typeface="Chalkboard" charset="0"/>
              </a:rPr>
              <a:t>Third level</a:t>
            </a:r>
          </a:p>
          <a:p>
            <a:pPr lvl="3"/>
            <a:r>
              <a:rPr lang="en-US" smtClean="0">
                <a:sym typeface="Chalkboard" charset="0"/>
              </a:rPr>
              <a:t>Fourth level</a:t>
            </a:r>
          </a:p>
          <a:p>
            <a:pPr lvl="4"/>
            <a:r>
              <a:rPr lang="en-US" smtClean="0">
                <a:sym typeface="Chalkboard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+mj-lt"/>
          <a:ea typeface="+mj-ea"/>
          <a:cs typeface="+mj-cs"/>
          <a:sym typeface="Chalkboard" charset="0"/>
        </a:defRPr>
      </a:lvl1pPr>
      <a:lvl2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2pPr>
      <a:lvl3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3pPr>
      <a:lvl4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4pPr>
      <a:lvl5pPr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200">
          <a:solidFill>
            <a:schemeClr val="tx1"/>
          </a:solidFill>
          <a:latin typeface="Chalkboard" charset="0"/>
          <a:ea typeface="ヒラギノ角ゴ ProN W3" charset="0"/>
          <a:cs typeface="ヒラギノ角ゴ ProN W3" charset="0"/>
          <a:sym typeface="Chalkboard" charset="0"/>
        </a:defRPr>
      </a:lvl9pPr>
    </p:titleStyle>
    <p:bodyStyle>
      <a:lvl1pPr marL="812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1pPr>
      <a:lvl2pPr marL="13589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2pPr>
      <a:lvl3pPr marL="18923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3pPr>
      <a:lvl4pPr marL="2463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4pPr>
      <a:lvl5pPr marL="30480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5pPr>
      <a:lvl6pPr marL="35052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6pPr>
      <a:lvl7pPr marL="39624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7pPr>
      <a:lvl8pPr marL="44196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8pPr>
      <a:lvl9pPr marL="4876800" indent="-406400" algn="l" rtl="0" fontAlgn="base">
        <a:spcBef>
          <a:spcPts val="3600"/>
        </a:spcBef>
        <a:spcAft>
          <a:spcPct val="0"/>
        </a:spcAft>
        <a:buSzPct val="6600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Chalkboard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/>
          </p:cNvSpPr>
          <p:nvPr/>
        </p:nvSpPr>
        <p:spPr bwMode="auto">
          <a:xfrm>
            <a:off x="2908300" y="717550"/>
            <a:ext cx="8267700" cy="685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>
                <a:solidFill>
                  <a:srgbClr val="D90B00"/>
                </a:solidFill>
                <a:latin typeface="Times New Roman" charset="0"/>
                <a:cs typeface="Times New Roman" charset="0"/>
                <a:sym typeface="Times New Roman" charset="0"/>
              </a:rPr>
              <a:t>Le foibe sul confine orientale italiano</a:t>
            </a:r>
          </a:p>
        </p:txBody>
      </p:sp>
      <p:sp>
        <p:nvSpPr>
          <p:cNvPr id="13314" name="Rectangle 2"/>
          <p:cNvSpPr>
            <a:spLocks/>
          </p:cNvSpPr>
          <p:nvPr/>
        </p:nvSpPr>
        <p:spPr bwMode="auto">
          <a:xfrm>
            <a:off x="314325" y="1511300"/>
            <a:ext cx="12369800" cy="35433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La Seconda guerra mondiale non terminò per tutti i popoli del mondo (e dell’Europa in particolare) nel 1945, ma si verificarono in molti luoghi “pulizie etniche”. Così accadde per 400000 finlandesi e 200000 baltici costretti ad emigrare per sfuggire alla persecuzione sovietica, per Ucraini, Caucasici e Polacchi ugualmente perseguitati dai Russi. Vi erano poi molti profughi di guerra e reduci dei campi di concentramento. Ci concentreremo in particolare su un terzo esempio di prosecuzione della guerra, quello sul confine orientale italiano.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4600" y="4897438"/>
            <a:ext cx="5422900" cy="4703762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 autoUpdateAnimBg="0"/>
      <p:bldP spid="1331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/>
          </p:cNvSpPr>
          <p:nvPr/>
        </p:nvSpPr>
        <p:spPr bwMode="auto">
          <a:xfrm>
            <a:off x="2730500" y="717550"/>
            <a:ext cx="8267700" cy="685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>
                <a:solidFill>
                  <a:srgbClr val="0044FE"/>
                </a:solidFill>
                <a:latin typeface="Times New Roman" charset="0"/>
                <a:cs typeface="Times New Roman" charset="0"/>
                <a:sym typeface="Times New Roman" charset="0"/>
              </a:rPr>
              <a:t>La prima fase dell’eccidio</a:t>
            </a:r>
          </a:p>
        </p:txBody>
      </p:sp>
      <p:sp>
        <p:nvSpPr>
          <p:cNvPr id="14338" name="Rectangle 2"/>
          <p:cNvSpPr>
            <a:spLocks/>
          </p:cNvSpPr>
          <p:nvPr/>
        </p:nvSpPr>
        <p:spPr bwMode="auto">
          <a:xfrm>
            <a:off x="517525" y="1511300"/>
            <a:ext cx="7353300" cy="6997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Nel settembre-ottobre 1943 si verificò un vuoto di potere dopo la dissoluzione dell’esercito italiano e l’occupazione tedesca della zona. I partigiani slavi ne approfittarono per vendicarsi dei torti subiti dalla classe dirigente fascista italiana. Furono così uccise 500-700 persone tra gerarchi fascisti, persone compromesse col regime, insegnanti, medici, commercianti, dirigenti, possidenti terrieri, carabinieri, guardie forestali, ecc. A partire dall’ottobre 1943 la zona entrò a far parte dei territori soggetti a sovranità germanica. Iniziarono i massacri operati dai tedeschi coi rastrellamenti contro ebrei, sloveni, croati e partigiani italiani. Nella “Risiera di San Sabba” furono uccise 5000 persone.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5000" y="3429000"/>
            <a:ext cx="4229100" cy="3175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899584" presetClass="entr" presetSubtype="469691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6899584" presetClass="entr" presetSubtype="4696934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685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utoUpdateAnimBg="0"/>
      <p:bldP spid="1433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/>
          </p:cNvSpPr>
          <p:nvPr/>
        </p:nvSpPr>
        <p:spPr bwMode="auto">
          <a:xfrm>
            <a:off x="2730500" y="717550"/>
            <a:ext cx="8267700" cy="685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>
                <a:solidFill>
                  <a:srgbClr val="0044FE"/>
                </a:solidFill>
                <a:latin typeface="Times New Roman" charset="0"/>
                <a:cs typeface="Times New Roman" charset="0"/>
                <a:sym typeface="Times New Roman" charset="0"/>
              </a:rPr>
              <a:t>La seconda fase dell’eccidio</a:t>
            </a:r>
          </a:p>
        </p:txBody>
      </p:sp>
      <p:sp>
        <p:nvSpPr>
          <p:cNvPr id="15362" name="Rectangle 2"/>
          <p:cNvSpPr>
            <a:spLocks/>
          </p:cNvSpPr>
          <p:nvPr/>
        </p:nvSpPr>
        <p:spPr bwMode="auto">
          <a:xfrm>
            <a:off x="6715125" y="2235200"/>
            <a:ext cx="4991100" cy="5270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Nel maggio-giugno 1945 si ebbe il secondo atto della tragedia delle foibe. L’esercito di liberazione sloveno entrò in città il 30 aprile, un giorno prima dell’arrivo degli alleati. I partigiani sloveni si comportarono come nella prima fase dell’eccidio. Si pensa che il numero delle vittime sia stato complessivamente dalle 4-5000 alle 10-12000.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2590800"/>
            <a:ext cx="6096000" cy="4572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75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375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utoUpdateAnimBg="0"/>
      <p:bldP spid="1536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/>
          </p:cNvSpPr>
          <p:nvPr/>
        </p:nvSpPr>
        <p:spPr bwMode="auto">
          <a:xfrm>
            <a:off x="2540000" y="450850"/>
            <a:ext cx="8267700" cy="685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>
                <a:solidFill>
                  <a:srgbClr val="0044FE"/>
                </a:solidFill>
                <a:latin typeface="Times New Roman" charset="0"/>
                <a:cs typeface="Times New Roman" charset="0"/>
                <a:sym typeface="Times New Roman" charset="0"/>
              </a:rPr>
              <a:t>Il contesto e le cause</a:t>
            </a:r>
          </a:p>
        </p:txBody>
      </p:sp>
      <p:sp>
        <p:nvSpPr>
          <p:cNvPr id="16386" name="Rectangle 2"/>
          <p:cNvSpPr>
            <a:spLocks/>
          </p:cNvSpPr>
          <p:nvPr/>
        </p:nvSpPr>
        <p:spPr bwMode="auto">
          <a:xfrm>
            <a:off x="314325" y="1231900"/>
            <a:ext cx="12369800" cy="952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Evidenziamo una serie di punti che ci permette di comprendere l’episodio delle foibe:</a:t>
            </a:r>
          </a:p>
        </p:txBody>
      </p:sp>
      <p:sp>
        <p:nvSpPr>
          <p:cNvPr id="16387" name="Rectangle 3"/>
          <p:cNvSpPr>
            <a:spLocks/>
          </p:cNvSpPr>
          <p:nvPr/>
        </p:nvSpPr>
        <p:spPr bwMode="auto">
          <a:xfrm>
            <a:off x="495300" y="2019300"/>
            <a:ext cx="12369800" cy="952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- l’esistenza di tre gruppi etnici (italiano, sloveno e croato) distribuiti in modo non omogeneo;</a:t>
            </a:r>
          </a:p>
        </p:txBody>
      </p:sp>
      <p:sp>
        <p:nvSpPr>
          <p:cNvPr id="16388" name="Rectangle 4"/>
          <p:cNvSpPr>
            <a:spLocks/>
          </p:cNvSpPr>
          <p:nvPr/>
        </p:nvSpPr>
        <p:spPr bwMode="auto">
          <a:xfrm>
            <a:off x="495300" y="2895600"/>
            <a:ext cx="12369800" cy="520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- le rivalità presenti tra i tre gruppi etnici;</a:t>
            </a:r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495300" y="3378200"/>
            <a:ext cx="12369800" cy="952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- il fatto che il compromesso stipulato dopo la Prima guerra mondiale non accontentò nessuno;</a:t>
            </a:r>
          </a:p>
        </p:txBody>
      </p:sp>
      <p:sp>
        <p:nvSpPr>
          <p:cNvPr id="16390" name="Rectangle 6"/>
          <p:cNvSpPr>
            <a:spLocks/>
          </p:cNvSpPr>
          <p:nvPr/>
        </p:nvSpPr>
        <p:spPr bwMode="auto">
          <a:xfrm>
            <a:off x="495300" y="4292600"/>
            <a:ext cx="12369800" cy="520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- l’insorgere precoce del fascismo e l’italianizzazione da esso portata;</a:t>
            </a:r>
          </a:p>
        </p:txBody>
      </p:sp>
      <p:sp>
        <p:nvSpPr>
          <p:cNvPr id="16391" name="Rectangle 7"/>
          <p:cNvSpPr>
            <a:spLocks/>
          </p:cNvSpPr>
          <p:nvPr/>
        </p:nvSpPr>
        <p:spPr bwMode="auto">
          <a:xfrm>
            <a:off x="495300" y="4737100"/>
            <a:ext cx="12369800" cy="952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- l’accanimento di tedeschi e italiani contro i partigiani sloveni durante la guerra;</a:t>
            </a:r>
          </a:p>
        </p:txBody>
      </p:sp>
      <p:sp>
        <p:nvSpPr>
          <p:cNvPr id="16392" name="Rectangle 8"/>
          <p:cNvSpPr>
            <a:spLocks/>
          </p:cNvSpPr>
          <p:nvPr/>
        </p:nvSpPr>
        <p:spPr bwMode="auto">
          <a:xfrm>
            <a:off x="495300" y="5524500"/>
            <a:ext cx="12369800" cy="952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- la volontà del movimento di liberazione iugoslavo di annettere tutti i territori in mano italiana.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60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50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utoUpdateAnimBg="0"/>
      <p:bldP spid="16386" grpId="0" autoUpdateAnimBg="0"/>
      <p:bldP spid="16387" grpId="0" autoUpdateAnimBg="0"/>
      <p:bldP spid="16388" grpId="0" autoUpdateAnimBg="0"/>
      <p:bldP spid="16389" grpId="0" autoUpdateAnimBg="0"/>
      <p:bldP spid="16390" grpId="0" autoUpdateAnimBg="0"/>
      <p:bldP spid="16391" grpId="0" autoUpdateAnimBg="0"/>
      <p:bldP spid="1639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/>
          </p:cNvSpPr>
          <p:nvPr/>
        </p:nvSpPr>
        <p:spPr bwMode="auto">
          <a:xfrm>
            <a:off x="2730500" y="717550"/>
            <a:ext cx="8267700" cy="685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>
                <a:solidFill>
                  <a:srgbClr val="0044FE"/>
                </a:solidFill>
                <a:latin typeface="Times New Roman" charset="0"/>
                <a:cs typeface="Times New Roman" charset="0"/>
                <a:sym typeface="Times New Roman" charset="0"/>
              </a:rPr>
              <a:t>L’eccidio nel suo complesso</a:t>
            </a:r>
          </a:p>
        </p:txBody>
      </p:sp>
      <p:sp>
        <p:nvSpPr>
          <p:cNvPr id="17410" name="Rectangle 2"/>
          <p:cNvSpPr>
            <a:spLocks/>
          </p:cNvSpPr>
          <p:nvPr/>
        </p:nvSpPr>
        <p:spPr bwMode="auto">
          <a:xfrm>
            <a:off x="314325" y="1422400"/>
            <a:ext cx="12369800" cy="13843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Possiamo concludere che l’eccidio delle foibe fu la sintesi della volontà di rivalsa contro gli abusi subiti e del disegno di “pulizia etnica” voluto dalla Iugoslavia comunista nei confronti dei possibili oppositori al regime.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27400" y="3784600"/>
            <a:ext cx="6350000" cy="3683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utoUpdateAnimBg="0"/>
      <p:bldP spid="1741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/>
          </p:cNvSpPr>
          <p:nvPr/>
        </p:nvSpPr>
        <p:spPr bwMode="auto">
          <a:xfrm>
            <a:off x="2730500" y="717550"/>
            <a:ext cx="8267700" cy="685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r>
              <a:rPr lang="en-US">
                <a:solidFill>
                  <a:srgbClr val="0044FE"/>
                </a:solidFill>
                <a:latin typeface="Times New Roman" charset="0"/>
                <a:cs typeface="Times New Roman" charset="0"/>
                <a:sym typeface="Times New Roman" charset="0"/>
              </a:rPr>
              <a:t>L’esodo</a:t>
            </a:r>
          </a:p>
        </p:txBody>
      </p:sp>
      <p:sp>
        <p:nvSpPr>
          <p:cNvPr id="18434" name="Rectangle 2"/>
          <p:cNvSpPr>
            <a:spLocks/>
          </p:cNvSpPr>
          <p:nvPr/>
        </p:nvSpPr>
        <p:spPr bwMode="auto">
          <a:xfrm>
            <a:off x="314325" y="1422400"/>
            <a:ext cx="12369800" cy="13843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just"/>
            <a:r>
              <a:rPr lang="en-US" sz="3000">
                <a:solidFill>
                  <a:schemeClr val="tx1"/>
                </a:solidFill>
                <a:latin typeface="Times New Roman" charset="0"/>
                <a:cs typeface="Times New Roman" charset="0"/>
                <a:sym typeface="Times New Roman" charset="0"/>
              </a:rPr>
              <a:t>Nel decennio successivo al 10 febbraio 1947, data della pace tra Italia e Iugoslavia, 250-300 mila Italiani residenti in zone passate sotto il dominio iugoslavo emigrarono verso Italia, Stati Uniti, Australia e Nuova Zelanda.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0" y="3289300"/>
            <a:ext cx="7289800" cy="44196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25"/>
                            </p:stCondLst>
                            <p:childTnLst>
                              <p:par>
                                <p:cTn id="1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25"/>
                            </p:stCondLst>
                            <p:childTnLst>
                              <p:par>
                                <p:cTn id="17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autoUpdateAnimBg="0"/>
      <p:bldP spid="18434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olo e sottotitol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sottotitolo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Titolo e sottotito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olo, punti elenco e fo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, punti elenco e foto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Titolo, punti elenco e f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olo e punti elenco - A destra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 - A destra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Titolo e punti elenco - A dest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Punti elenc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unti elenco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Punti ele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olo e punti elenc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Titolo e punti elenc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oto - Orizzonta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Orizzontale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Foto - Orizzonta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olo - Centra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- Centrato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Titolo - Centra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Foto - Vertica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oto - Verticale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Foto - Vertica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olo - In al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- In alto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Titolo - In al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Vuo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uoto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Vu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olo e punti elenco - A sinistra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 - A sinistra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Titolo e punti elenco - A sinist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olo e punti elenco - 2 colonn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olo e punti elenco - 2 colonne">
      <a:majorFont>
        <a:latin typeface="Chalkboard"/>
        <a:ea typeface="ヒラギノ角ゴ ProN W3"/>
        <a:cs typeface="ヒラギノ角ゴ ProN W3"/>
      </a:majorFont>
      <a:minorFont>
        <a:latin typeface="Chalkboar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halkboard" charset="0"/>
            <a:ea typeface="ヒラギノ角ゴ ProN W3" charset="0"/>
            <a:cs typeface="ヒラギノ角ゴ ProN W3" charset="0"/>
            <a:sym typeface="Chalkboard" charset="0"/>
          </a:defRPr>
        </a:defPPr>
      </a:lstStyle>
    </a:lnDef>
  </a:objectDefaults>
  <a:extraClrSchemeLst>
    <a:extraClrScheme>
      <a:clrScheme name="Titolo e punti elenco - 2 colo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Pages>0</Pages>
  <Words>471</Words>
  <Characters>0</Characters>
  <Application>Microsoft Office PowerPoint</Application>
  <PresentationFormat>Personalizzato</PresentationFormat>
  <Lines>0</Lines>
  <Paragraphs>24</Paragraphs>
  <Slides>6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12</vt:i4>
      </vt:variant>
      <vt:variant>
        <vt:lpstr>Titoli diapositive</vt:lpstr>
      </vt:variant>
      <vt:variant>
        <vt:i4>6</vt:i4>
      </vt:variant>
    </vt:vector>
  </HeadingPairs>
  <TitlesOfParts>
    <vt:vector size="21" baseType="lpstr">
      <vt:lpstr>Chalkboard</vt:lpstr>
      <vt:lpstr>ヒラギノ角ゴ ProN W3</vt:lpstr>
      <vt:lpstr>Times New Roman</vt:lpstr>
      <vt:lpstr>Titolo e sottotitolo</vt:lpstr>
      <vt:lpstr>Titolo e punti elenco</vt:lpstr>
      <vt:lpstr>Foto - Orizzontale</vt:lpstr>
      <vt:lpstr>Titolo - Centrato</vt:lpstr>
      <vt:lpstr>Foto - Verticale</vt:lpstr>
      <vt:lpstr>Titolo - In alto</vt:lpstr>
      <vt:lpstr>Vuoto</vt:lpstr>
      <vt:lpstr>Titolo e punti elenco - A sinistra</vt:lpstr>
      <vt:lpstr>Titolo e punti elenco - 2 colonne</vt:lpstr>
      <vt:lpstr>Titolo, punti elenco e foto</vt:lpstr>
      <vt:lpstr>Titolo e punti elenco - A destra</vt:lpstr>
      <vt:lpstr>Punti elenco</vt:lpstr>
      <vt:lpstr>Diapositiva 1</vt:lpstr>
      <vt:lpstr>Diapositiva 2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Luca</dc:creator>
  <cp:lastModifiedBy>Enrico</cp:lastModifiedBy>
  <cp:revision>1</cp:revision>
  <dcterms:modified xsi:type="dcterms:W3CDTF">2013-08-21T21:37:40Z</dcterms:modified>
</cp:coreProperties>
</file>